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47755dcc4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47755dcc4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47755dcc4_9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47755dcc4_9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47755dc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47755dc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7755dcc4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7755dcc4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7755dcc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47755dcc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7755dcc4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47755dcc4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47755dcc4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47755dcc4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7755dcc4_1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7755dcc4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47755dcc4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47755dcc4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7755dc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7755d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10" Type="http://schemas.openxmlformats.org/officeDocument/2006/relationships/image" Target="../media/image3.jpg"/><Relationship Id="rId9" Type="http://schemas.openxmlformats.org/officeDocument/2006/relationships/image" Target="../media/image9.png"/><Relationship Id="rId5" Type="http://schemas.openxmlformats.org/officeDocument/2006/relationships/image" Target="../media/image2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23607" r="17579" t="0"/>
          <a:stretch/>
        </p:blipFill>
        <p:spPr>
          <a:xfrm>
            <a:off x="0" y="0"/>
            <a:ext cx="484027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4840275" y="0"/>
            <a:ext cx="4303800" cy="5143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4294967295" type="title"/>
          </p:nvPr>
        </p:nvSpPr>
        <p:spPr>
          <a:xfrm>
            <a:off x="4885350" y="569613"/>
            <a:ext cx="41238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Pemodelan Keputusan </a:t>
            </a:r>
            <a:r>
              <a:rPr i="1"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Analytic Hierarchy Process</a:t>
            </a: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 (</a:t>
            </a:r>
            <a:r>
              <a:rPr i="1"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AHP</a:t>
            </a: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) Mengenai Wisata Pantai Terbaik dengan Menggunakan Aplikasi </a:t>
            </a:r>
            <a:r>
              <a:rPr i="1"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EXPERT CHOICE</a:t>
            </a:r>
            <a:r>
              <a:rPr b="0"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b="0"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885350" y="3791200"/>
            <a:ext cx="160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Group 06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Sistem Kualitas-01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4840825" y="-2715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13888" l="0" r="0" t="16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2019000" y="2063850"/>
            <a:ext cx="5106000" cy="10158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96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C9DAF8"/>
                </a:solidFill>
                <a:latin typeface="Montserrat"/>
                <a:ea typeface="Montserrat"/>
                <a:cs typeface="Montserrat"/>
                <a:sym typeface="Montserrat"/>
              </a:rPr>
              <a:t>Terima kasih!</a:t>
            </a:r>
            <a:endParaRPr b="1" sz="5400">
              <a:solidFill>
                <a:srgbClr val="C9DA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09800" y="1240350"/>
            <a:ext cx="1950900" cy="159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02058" y="1341056"/>
            <a:ext cx="2134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Cherish Amarissa Gadisku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1906354910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417200" y="257500"/>
            <a:ext cx="63096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Group 6 </a:t>
            </a:r>
            <a:endParaRPr b="0" sz="3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187450" y="933525"/>
            <a:ext cx="872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" name="Google Shape;67;p14"/>
          <p:cNvGrpSpPr/>
          <p:nvPr/>
        </p:nvGrpSpPr>
        <p:grpSpPr>
          <a:xfrm>
            <a:off x="117858" y="3116288"/>
            <a:ext cx="2134800" cy="1593600"/>
            <a:chOff x="362208" y="3192488"/>
            <a:chExt cx="2134800" cy="1593600"/>
          </a:xfrm>
        </p:grpSpPr>
        <p:sp>
          <p:nvSpPr>
            <p:cNvPr id="68" name="Google Shape;68;p14"/>
            <p:cNvSpPr/>
            <p:nvPr/>
          </p:nvSpPr>
          <p:spPr>
            <a:xfrm>
              <a:off x="469950" y="3192488"/>
              <a:ext cx="1950900" cy="1593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62208" y="3293193"/>
              <a:ext cx="21348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Julio Febrian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1906354702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0" name="Google Shape;70;p14"/>
          <p:cNvSpPr/>
          <p:nvPr/>
        </p:nvSpPr>
        <p:spPr>
          <a:xfrm>
            <a:off x="2481200" y="1240350"/>
            <a:ext cx="1950900" cy="159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389258" y="1341056"/>
            <a:ext cx="2134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Fransiscus Fruitomi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1906380921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2236850" y="3116288"/>
            <a:ext cx="2552400" cy="1593600"/>
            <a:chOff x="209800" y="3192488"/>
            <a:chExt cx="2552400" cy="1593600"/>
          </a:xfrm>
        </p:grpSpPr>
        <p:sp>
          <p:nvSpPr>
            <p:cNvPr id="73" name="Google Shape;73;p14"/>
            <p:cNvSpPr/>
            <p:nvPr/>
          </p:nvSpPr>
          <p:spPr>
            <a:xfrm>
              <a:off x="469950" y="3192488"/>
              <a:ext cx="1950900" cy="1593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09800" y="3293200"/>
              <a:ext cx="25524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M. Rafly Yanuariansyah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1906300196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5" name="Google Shape;75;p14"/>
          <p:cNvSpPr/>
          <p:nvPr/>
        </p:nvSpPr>
        <p:spPr>
          <a:xfrm>
            <a:off x="4677350" y="1240350"/>
            <a:ext cx="1950900" cy="159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569608" y="1341056"/>
            <a:ext cx="2134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Gabriella Regina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1906354803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4585408" y="3116288"/>
            <a:ext cx="2134800" cy="1593600"/>
            <a:chOff x="362208" y="3192488"/>
            <a:chExt cx="2134800" cy="1593600"/>
          </a:xfrm>
        </p:grpSpPr>
        <p:sp>
          <p:nvSpPr>
            <p:cNvPr id="78" name="Google Shape;78;p14"/>
            <p:cNvSpPr/>
            <p:nvPr/>
          </p:nvSpPr>
          <p:spPr>
            <a:xfrm>
              <a:off x="469950" y="3192488"/>
              <a:ext cx="1950900" cy="1593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362208" y="3293193"/>
              <a:ext cx="21348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M. Yazid Yogawinata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1906380770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0" name="Google Shape;80;p14"/>
          <p:cNvSpPr/>
          <p:nvPr/>
        </p:nvSpPr>
        <p:spPr>
          <a:xfrm>
            <a:off x="6948750" y="1240350"/>
            <a:ext cx="1950900" cy="159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6856808" y="1341056"/>
            <a:ext cx="2134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Julia Atissa Nur Setiawan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1906300164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" name="Google Shape;82;p14"/>
          <p:cNvGrpSpPr/>
          <p:nvPr/>
        </p:nvGrpSpPr>
        <p:grpSpPr>
          <a:xfrm>
            <a:off x="6856808" y="3116288"/>
            <a:ext cx="2134800" cy="1593600"/>
            <a:chOff x="362208" y="3192488"/>
            <a:chExt cx="2134800" cy="1593600"/>
          </a:xfrm>
        </p:grpSpPr>
        <p:sp>
          <p:nvSpPr>
            <p:cNvPr id="83" name="Google Shape;83;p14"/>
            <p:cNvSpPr/>
            <p:nvPr/>
          </p:nvSpPr>
          <p:spPr>
            <a:xfrm>
              <a:off x="469950" y="3192488"/>
              <a:ext cx="1950900" cy="1593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362208" y="3293193"/>
              <a:ext cx="2134800" cy="5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Savina Nur Izzati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1906300271</a:t>
              </a:r>
              <a:endPara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61295" l="29259" r="34585" t="2545"/>
          <a:stretch/>
        </p:blipFill>
        <p:spPr>
          <a:xfrm>
            <a:off x="2950975" y="1790600"/>
            <a:ext cx="955500" cy="9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00" y="3640100"/>
            <a:ext cx="955499" cy="9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100" y="3592675"/>
            <a:ext cx="995088" cy="99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6">
            <a:alphaModFix/>
          </a:blip>
          <a:srcRect b="34207" l="26481" r="30241" t="28573"/>
          <a:stretch/>
        </p:blipFill>
        <p:spPr>
          <a:xfrm>
            <a:off x="5256438" y="3592675"/>
            <a:ext cx="867974" cy="9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7">
            <a:alphaModFix/>
          </a:blip>
          <a:srcRect b="30858" l="5796" r="13126" t="0"/>
          <a:stretch/>
        </p:blipFill>
        <p:spPr>
          <a:xfrm>
            <a:off x="7426649" y="3608550"/>
            <a:ext cx="955500" cy="101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8">
            <a:alphaModFix/>
          </a:blip>
          <a:srcRect b="23342" l="6307" r="15920" t="18331"/>
          <a:stretch/>
        </p:blipFill>
        <p:spPr>
          <a:xfrm>
            <a:off x="7399125" y="1769824"/>
            <a:ext cx="995100" cy="99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9">
            <a:alphaModFix/>
          </a:blip>
          <a:srcRect b="7976" l="7864" r="11716" t="5794"/>
          <a:stretch/>
        </p:blipFill>
        <p:spPr>
          <a:xfrm>
            <a:off x="5168900" y="1762150"/>
            <a:ext cx="955500" cy="99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4"/>
          <p:cNvCxnSpPr/>
          <p:nvPr/>
        </p:nvCxnSpPr>
        <p:spPr>
          <a:xfrm>
            <a:off x="306500" y="1497325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2594150" y="1497325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4827475" y="1497325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7061250" y="1497325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306500" y="3375650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/>
          <p:cNvCxnSpPr/>
          <p:nvPr/>
        </p:nvCxnSpPr>
        <p:spPr>
          <a:xfrm>
            <a:off x="2594150" y="3375650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4827475" y="3375650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>
            <a:off x="7061250" y="3375650"/>
            <a:ext cx="17259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4"/>
          <p:cNvPicPr preferRelativeResize="0"/>
          <p:nvPr/>
        </p:nvPicPr>
        <p:blipFill rotWithShape="1">
          <a:blip r:embed="rId10">
            <a:alphaModFix/>
          </a:blip>
          <a:srcRect b="21416" l="27379" r="27379" t="9230"/>
          <a:stretch/>
        </p:blipFill>
        <p:spPr>
          <a:xfrm>
            <a:off x="693450" y="1813476"/>
            <a:ext cx="995100" cy="9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9144000" cy="718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569900" y="709601"/>
            <a:ext cx="4574100" cy="445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5451150" y="585500"/>
            <a:ext cx="2811600" cy="56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type="ctrTitle"/>
          </p:nvPr>
        </p:nvSpPr>
        <p:spPr>
          <a:xfrm>
            <a:off x="5451150" y="170900"/>
            <a:ext cx="2811600" cy="5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ALTERNATIF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207084" y="1353499"/>
            <a:ext cx="21453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6909700" y="833450"/>
            <a:ext cx="2062800" cy="13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709450" y="2278091"/>
            <a:ext cx="2062800" cy="13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909700" y="2287253"/>
            <a:ext cx="2062800" cy="13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5825550" y="3712975"/>
            <a:ext cx="2062800" cy="13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7032850" y="764700"/>
            <a:ext cx="181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Pantai Anyer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709450" y="2238838"/>
            <a:ext cx="20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Pantai Gili Trawangan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5"/>
          <p:cNvSpPr txBox="1"/>
          <p:nvPr>
            <p:ph type="ctrTitle"/>
          </p:nvPr>
        </p:nvSpPr>
        <p:spPr>
          <a:xfrm>
            <a:off x="1237897" y="170900"/>
            <a:ext cx="2238300" cy="5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KRITERIA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035761" y="894250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Mobilitas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825550" y="3683325"/>
            <a:ext cx="20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Pantai Sawarna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6909700" y="2246488"/>
            <a:ext cx="206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Pantai Pasir Pink Beach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035761" y="1479092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4709450" y="828938"/>
            <a:ext cx="2062800" cy="13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832600" y="764688"/>
            <a:ext cx="181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Pantai Ancol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035761" y="2063935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Pemandangan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035761" y="2648777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Fasilitas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035761" y="3233619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Penginapan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035761" y="3818462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Ketenangan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79700" y="1533803"/>
            <a:ext cx="26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Kebersihan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035861" y="4403287"/>
            <a:ext cx="2383200" cy="4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Biaya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49" y="1067700"/>
            <a:ext cx="1539801" cy="102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200" y="1059363"/>
            <a:ext cx="1539801" cy="102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5">
            <a:alphaModFix/>
          </a:blip>
          <a:srcRect b="0" l="9151" r="16571" t="0"/>
          <a:stretch/>
        </p:blipFill>
        <p:spPr>
          <a:xfrm>
            <a:off x="5017888" y="2563838"/>
            <a:ext cx="1449738" cy="98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6">
            <a:alphaModFix/>
          </a:blip>
          <a:srcRect b="0" l="1475" r="1484" t="0"/>
          <a:stretch/>
        </p:blipFill>
        <p:spPr>
          <a:xfrm>
            <a:off x="7216238" y="2566099"/>
            <a:ext cx="1449725" cy="98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7">
            <a:alphaModFix/>
          </a:blip>
          <a:srcRect b="0" l="25584" r="0" t="0"/>
          <a:stretch/>
        </p:blipFill>
        <p:spPr>
          <a:xfrm>
            <a:off x="6132088" y="4019100"/>
            <a:ext cx="1449725" cy="982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5"/>
          <p:cNvCxnSpPr/>
          <p:nvPr/>
        </p:nvCxnSpPr>
        <p:spPr>
          <a:xfrm flipH="1" rot="10800000">
            <a:off x="-7362" y="697288"/>
            <a:ext cx="9158700" cy="123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5"/>
          <p:cNvCxnSpPr/>
          <p:nvPr/>
        </p:nvCxnSpPr>
        <p:spPr>
          <a:xfrm>
            <a:off x="4575825" y="-2090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6"/>
          <p:cNvCxnSpPr/>
          <p:nvPr/>
        </p:nvCxnSpPr>
        <p:spPr>
          <a:xfrm flipH="1" rot="10800000">
            <a:off x="460200" y="834300"/>
            <a:ext cx="8223600" cy="1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6"/>
          <p:cNvSpPr txBox="1"/>
          <p:nvPr>
            <p:ph type="title"/>
          </p:nvPr>
        </p:nvSpPr>
        <p:spPr>
          <a:xfrm>
            <a:off x="384000" y="307800"/>
            <a:ext cx="8223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Bobot Faktor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012900" y="1526938"/>
            <a:ext cx="25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x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1975"/>
            <a:ext cx="8839201" cy="10406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83916"/>
            <a:ext cx="8839201" cy="1428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6"/>
          <p:cNvSpPr txBox="1"/>
          <p:nvPr>
            <p:ph type="title"/>
          </p:nvPr>
        </p:nvSpPr>
        <p:spPr>
          <a:xfrm>
            <a:off x="460200" y="1016025"/>
            <a:ext cx="8223600" cy="5130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Setiap dua kriteria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dibandingkan</a:t>
            </a: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 dengan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memberikan bobot</a:t>
            </a: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 kepada kriteria yang dianggap lebih menjadi prioritas. 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460200" y="2857525"/>
            <a:ext cx="8223600" cy="5469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Sehingga didapatkan urutan bobot kriteria dengan </a:t>
            </a:r>
            <a:r>
              <a:rPr lang="en" sz="1200">
                <a:latin typeface="Montserrat SemiBold"/>
                <a:ea typeface="Montserrat SemiBold"/>
                <a:cs typeface="Montserrat SemiBold"/>
                <a:sym typeface="Montserrat SemiBold"/>
              </a:rPr>
              <a:t>biaya sebagai faktor terbesar</a:t>
            </a: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, dan </a:t>
            </a:r>
            <a:r>
              <a:rPr lang="en" sz="1200">
                <a:latin typeface="Montserrat SemiBold"/>
                <a:ea typeface="Montserrat SemiBold"/>
                <a:cs typeface="Montserrat SemiBold"/>
                <a:sym typeface="Montserrat SemiBold"/>
              </a:rPr>
              <a:t>penginapan sebagai faktor terkecil</a:t>
            </a:r>
            <a:r>
              <a:rPr lang="en" sz="12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2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25" y="-10050"/>
            <a:ext cx="13698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50" y="135675"/>
            <a:ext cx="7364525" cy="74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b="12495" l="0" r="0" t="0"/>
          <a:stretch/>
        </p:blipFill>
        <p:spPr>
          <a:xfrm>
            <a:off x="1493350" y="935386"/>
            <a:ext cx="7364525" cy="11444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486" y="2643375"/>
            <a:ext cx="7375645" cy="7767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0486" y="3500836"/>
            <a:ext cx="7375648" cy="12022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17"/>
          <p:cNvSpPr txBox="1"/>
          <p:nvPr>
            <p:ph type="ctrTitle"/>
          </p:nvPr>
        </p:nvSpPr>
        <p:spPr>
          <a:xfrm>
            <a:off x="-207050" y="3496275"/>
            <a:ext cx="15846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Kebersihan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 flipH="1" rot="10800000">
            <a:off x="-7362" y="2512513"/>
            <a:ext cx="9158700" cy="123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7"/>
          <p:cNvSpPr txBox="1"/>
          <p:nvPr>
            <p:ph type="ctrTitle"/>
          </p:nvPr>
        </p:nvSpPr>
        <p:spPr>
          <a:xfrm>
            <a:off x="-76200" y="1043275"/>
            <a:ext cx="14463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 Mobilitas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7"/>
          <p:cNvSpPr txBox="1"/>
          <p:nvPr>
            <p:ph idx="4294967295" type="title"/>
          </p:nvPr>
        </p:nvSpPr>
        <p:spPr>
          <a:xfrm>
            <a:off x="1417150" y="2011748"/>
            <a:ext cx="7364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mobilitas,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Pasir Pink Beach mendapatkan skor terkecil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0" name="Google Shape;160;p17"/>
          <p:cNvSpPr txBox="1"/>
          <p:nvPr>
            <p:ph idx="4294967295" type="title"/>
          </p:nvPr>
        </p:nvSpPr>
        <p:spPr>
          <a:xfrm>
            <a:off x="1377550" y="4663500"/>
            <a:ext cx="7443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kebersihan,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Pink Beach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terkecil.</a:t>
            </a:r>
            <a:endParaRPr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61" name="Google Shape;161;p17"/>
          <p:cNvCxnSpPr/>
          <p:nvPr/>
        </p:nvCxnSpPr>
        <p:spPr>
          <a:xfrm>
            <a:off x="1375425" y="-2090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09" y="138675"/>
            <a:ext cx="7161980" cy="7441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09" y="962312"/>
            <a:ext cx="7161980" cy="122876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100" y="2726106"/>
            <a:ext cx="7213976" cy="7399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8100" y="3553375"/>
            <a:ext cx="7213975" cy="11658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18"/>
          <p:cNvSpPr/>
          <p:nvPr/>
        </p:nvSpPr>
        <p:spPr>
          <a:xfrm>
            <a:off x="225" y="-10050"/>
            <a:ext cx="13698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type="ctrTitle"/>
          </p:nvPr>
        </p:nvSpPr>
        <p:spPr>
          <a:xfrm>
            <a:off x="-207050" y="3572475"/>
            <a:ext cx="15846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 Fasilitas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18"/>
          <p:cNvCxnSpPr/>
          <p:nvPr/>
        </p:nvCxnSpPr>
        <p:spPr>
          <a:xfrm flipH="1" rot="10800000">
            <a:off x="-7362" y="2588713"/>
            <a:ext cx="9158700" cy="123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8"/>
          <p:cNvSpPr txBox="1"/>
          <p:nvPr>
            <p:ph type="ctrTitle"/>
          </p:nvPr>
        </p:nvSpPr>
        <p:spPr>
          <a:xfrm>
            <a:off x="-162200" y="1043275"/>
            <a:ext cx="15324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</a:t>
            </a:r>
            <a:r>
              <a:rPr b="1" lang="en" sz="1250">
                <a:latin typeface="Montserrat"/>
                <a:ea typeface="Montserrat"/>
                <a:cs typeface="Montserrat"/>
                <a:sym typeface="Montserrat"/>
              </a:rPr>
              <a:t> Pemandangan</a:t>
            </a:r>
            <a:endParaRPr b="1"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>
            <a:off x="1375425" y="-2090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8"/>
          <p:cNvSpPr txBox="1"/>
          <p:nvPr>
            <p:ph idx="4294967295" type="title"/>
          </p:nvPr>
        </p:nvSpPr>
        <p:spPr>
          <a:xfrm>
            <a:off x="1492900" y="2135173"/>
            <a:ext cx="7364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pemandangan,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Pasir Pink Beach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terkecil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18"/>
          <p:cNvSpPr txBox="1"/>
          <p:nvPr>
            <p:ph idx="4294967295" type="title"/>
          </p:nvPr>
        </p:nvSpPr>
        <p:spPr>
          <a:xfrm>
            <a:off x="1493350" y="4663500"/>
            <a:ext cx="73278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fasilitas,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Sawarna mendapatkan skor terkecil.</a:t>
            </a:r>
            <a:endParaRPr sz="11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51" y="91625"/>
            <a:ext cx="7440322" cy="7198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350" y="927665"/>
            <a:ext cx="7440327" cy="10731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350" y="2662200"/>
            <a:ext cx="7440322" cy="7292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350" y="3482298"/>
            <a:ext cx="7440324" cy="11662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19"/>
          <p:cNvSpPr txBox="1"/>
          <p:nvPr>
            <p:ph idx="4294967295" type="title"/>
          </p:nvPr>
        </p:nvSpPr>
        <p:spPr>
          <a:xfrm>
            <a:off x="1435375" y="2000800"/>
            <a:ext cx="7498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penginapan,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Pasir Pink Beach mendapatkan skor terkecil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19"/>
          <p:cNvSpPr txBox="1"/>
          <p:nvPr>
            <p:ph idx="4294967295" type="title"/>
          </p:nvPr>
        </p:nvSpPr>
        <p:spPr>
          <a:xfrm>
            <a:off x="1435375" y="4594350"/>
            <a:ext cx="74982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ketenangan,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Pasir Pink Beach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ncol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 mendapatkan skor terkecil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25" y="-10050"/>
            <a:ext cx="13698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>
            <p:ph type="ctrTitle"/>
          </p:nvPr>
        </p:nvSpPr>
        <p:spPr>
          <a:xfrm>
            <a:off x="-207050" y="3496275"/>
            <a:ext cx="15846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Ketenangan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19"/>
          <p:cNvCxnSpPr/>
          <p:nvPr/>
        </p:nvCxnSpPr>
        <p:spPr>
          <a:xfrm flipH="1" rot="10800000">
            <a:off x="-7362" y="2512513"/>
            <a:ext cx="9158700" cy="123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9"/>
          <p:cNvSpPr txBox="1"/>
          <p:nvPr>
            <p:ph type="ctrTitle"/>
          </p:nvPr>
        </p:nvSpPr>
        <p:spPr>
          <a:xfrm>
            <a:off x="-76200" y="1043275"/>
            <a:ext cx="14463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Bobot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Penginapan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19"/>
          <p:cNvCxnSpPr/>
          <p:nvPr/>
        </p:nvCxnSpPr>
        <p:spPr>
          <a:xfrm>
            <a:off x="1375425" y="-2090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225" y="-10050"/>
            <a:ext cx="13698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type="ctrTitle"/>
          </p:nvPr>
        </p:nvSpPr>
        <p:spPr>
          <a:xfrm>
            <a:off x="-152400" y="2203200"/>
            <a:ext cx="1446300" cy="5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Bobot Biaya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700" y="1050075"/>
            <a:ext cx="7498251" cy="799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700" y="2064550"/>
            <a:ext cx="7498249" cy="12298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0"/>
          <p:cNvSpPr txBox="1"/>
          <p:nvPr>
            <p:ph idx="4294967295" type="title"/>
          </p:nvPr>
        </p:nvSpPr>
        <p:spPr>
          <a:xfrm>
            <a:off x="1446300" y="3455850"/>
            <a:ext cx="75528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Dari segi biaya,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Ancol mendapatkan skor terbesar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dan </a:t>
            </a:r>
            <a:r>
              <a:rPr lang="en" sz="1100">
                <a:latin typeface="Montserrat SemiBold"/>
                <a:ea typeface="Montserrat SemiBold"/>
                <a:cs typeface="Montserrat SemiBold"/>
                <a:sym typeface="Montserrat SemiBold"/>
              </a:rPr>
              <a:t>Pantai Pasir Pink Beach mendapatkan skor terkecil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01" name="Google Shape;201;p20"/>
          <p:cNvCxnSpPr/>
          <p:nvPr/>
        </p:nvCxnSpPr>
        <p:spPr>
          <a:xfrm>
            <a:off x="1375425" y="-20900"/>
            <a:ext cx="0" cy="5197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b="50298" l="0" r="0" t="0"/>
          <a:stretch/>
        </p:blipFill>
        <p:spPr>
          <a:xfrm>
            <a:off x="1575550" y="1069375"/>
            <a:ext cx="5928126" cy="1899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1"/>
          <p:cNvSpPr txBox="1"/>
          <p:nvPr/>
        </p:nvSpPr>
        <p:spPr>
          <a:xfrm>
            <a:off x="1584750" y="3296600"/>
            <a:ext cx="5909700" cy="121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Dengan menggunakan Expert Choice pada 5 alternatif wisata pantai dan 7 kriteria yang telah diberi bobot, Pantai Pasir Pink Beach memiliki skor tertinggi sebesar 0,288, dengan inkonsistensi sebesar 0,08. Maka dari itu, dari kelima alternatif,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eputusan terbaik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yang dipilih adalah Pantai Pasir Pink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0" y="-53200"/>
            <a:ext cx="9144000" cy="77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HASIL KESELURUHAN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21"/>
          <p:cNvCxnSpPr/>
          <p:nvPr/>
        </p:nvCxnSpPr>
        <p:spPr>
          <a:xfrm flipH="1" rot="10800000">
            <a:off x="-7362" y="697288"/>
            <a:ext cx="9158700" cy="123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